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4" r:id="rId4"/>
  </p:sldMasterIdLst>
  <p:notesMasterIdLst>
    <p:notesMasterId r:id="rId21"/>
  </p:notesMasterIdLst>
  <p:handoutMasterIdLst>
    <p:handoutMasterId r:id="rId22"/>
  </p:handoutMasterIdLst>
  <p:sldIdLst>
    <p:sldId id="322" r:id="rId5"/>
    <p:sldId id="327" r:id="rId6"/>
    <p:sldId id="329" r:id="rId7"/>
    <p:sldId id="330" r:id="rId8"/>
    <p:sldId id="331" r:id="rId9"/>
    <p:sldId id="332" r:id="rId10"/>
    <p:sldId id="333" r:id="rId11"/>
    <p:sldId id="342" r:id="rId12"/>
    <p:sldId id="343" r:id="rId13"/>
    <p:sldId id="334" r:id="rId14"/>
    <p:sldId id="335" r:id="rId15"/>
    <p:sldId id="336" r:id="rId16"/>
    <p:sldId id="341" r:id="rId17"/>
    <p:sldId id="338" r:id="rId18"/>
    <p:sldId id="339" r:id="rId19"/>
    <p:sldId id="340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2" autoAdjust="0"/>
    <p:restoredTop sz="95388" autoAdjust="0"/>
  </p:normalViewPr>
  <p:slideViewPr>
    <p:cSldViewPr snapToGrid="0" snapToObjects="1">
      <p:cViewPr varScale="1">
        <p:scale>
          <a:sx n="60" d="100"/>
          <a:sy n="60" d="100"/>
        </p:scale>
        <p:origin x="928" y="3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3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0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7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8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7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2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9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0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1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7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7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6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B1EF-6302-9F93-BB7E-52327917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F9F49-7F40-9223-3F50-87965166B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5BA40-96A9-4EDB-48F2-9E78D89E2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7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2F3B5-98AB-DDA6-CD73-4EFA91C9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80657-98EE-0B38-9C00-CEA7B5E3F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BE729-B743-D691-CA54-BF24D5C7F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1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33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771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120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94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937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781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98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29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926AB2-7EF7-7B6A-AFEB-6CB7CDB54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2AC8703-AB1D-2E92-1B68-95B55D694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2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FE01AD2-0AD9-A87D-7F8F-5F968B37C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EA8318A-919F-77D3-423F-3F7590890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9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F0F5D3-E134-4EF4-B179-307B74DF2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14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00FDCBF-B9DB-E623-0837-3F67DADE0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8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85B126-4EF5-46E8-BA3E-BF2F61B600DD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8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7" r:id="rId12"/>
    <p:sldLayoutId id="2147483663" r:id="rId13"/>
    <p:sldLayoutId id="2147483680" r:id="rId14"/>
    <p:sldLayoutId id="2147483653" r:id="rId15"/>
    <p:sldLayoutId id="2147483668" r:id="rId16"/>
    <p:sldLayoutId id="2147483685" r:id="rId17"/>
    <p:sldLayoutId id="2147483686" r:id="rId18"/>
    <p:sldLayoutId id="2147483687" r:id="rId19"/>
    <p:sldLayoutId id="2147483688" r:id="rId20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6CC4E-444A-9D7A-97F8-C98E3CF2C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1284710"/>
            <a:ext cx="10511627" cy="394855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Enhancing Fake Review Detection with Cross-Platform Analysis Using Supervised and Deep Learning Models and Feature Engineering Evaluation</a:t>
            </a:r>
          </a:p>
          <a:p>
            <a:pPr algn="ctr">
              <a:lnSpc>
                <a:spcPct val="150000"/>
              </a:lnSpc>
            </a:pPr>
            <a:endParaRPr lang="en-US" sz="3000" b="1" dirty="0"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</a:rPr>
              <a:t>Faryad </a:t>
            </a:r>
            <a:r>
              <a:rPr lang="en-US" sz="2400" b="1" dirty="0" err="1">
                <a:latin typeface="Arial" panose="020B0604020202020204" pitchFamily="34" charset="0"/>
              </a:rPr>
              <a:t>Bigdeli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E3C20-ED56-C948-DDA4-78FBFDFB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55" y="2147777"/>
            <a:ext cx="10070289" cy="41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3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Supervised Learning Models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C17A7-CC48-8882-0FFE-A3ABBD84F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24" y="1828799"/>
            <a:ext cx="8028951" cy="444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Supervised Learning Models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0C627-14AF-8DD9-13AA-995CDAC7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81" y="1736037"/>
            <a:ext cx="5308238" cy="45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1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</a:rPr>
              <a:t>Evaluating the Efficacy of Feature Engineering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193220-0A48-CEE2-0822-1DEE9108D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879"/>
              </p:ext>
            </p:extLst>
          </p:nvPr>
        </p:nvGraphicFramePr>
        <p:xfrm>
          <a:off x="2199858" y="3030279"/>
          <a:ext cx="7940710" cy="300901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588142">
                  <a:extLst>
                    <a:ext uri="{9D8B030D-6E8A-4147-A177-3AD203B41FA5}">
                      <a16:colId xmlns:a16="http://schemas.microsoft.com/office/drawing/2014/main" val="112847939"/>
                    </a:ext>
                  </a:extLst>
                </a:gridCol>
                <a:gridCol w="1588142">
                  <a:extLst>
                    <a:ext uri="{9D8B030D-6E8A-4147-A177-3AD203B41FA5}">
                      <a16:colId xmlns:a16="http://schemas.microsoft.com/office/drawing/2014/main" val="1837905098"/>
                    </a:ext>
                  </a:extLst>
                </a:gridCol>
                <a:gridCol w="1588142">
                  <a:extLst>
                    <a:ext uri="{9D8B030D-6E8A-4147-A177-3AD203B41FA5}">
                      <a16:colId xmlns:a16="http://schemas.microsoft.com/office/drawing/2014/main" val="3413272463"/>
                    </a:ext>
                  </a:extLst>
                </a:gridCol>
                <a:gridCol w="1588142">
                  <a:extLst>
                    <a:ext uri="{9D8B030D-6E8A-4147-A177-3AD203B41FA5}">
                      <a16:colId xmlns:a16="http://schemas.microsoft.com/office/drawing/2014/main" val="3714636878"/>
                    </a:ext>
                  </a:extLst>
                </a:gridCol>
                <a:gridCol w="1588142">
                  <a:extLst>
                    <a:ext uri="{9D8B030D-6E8A-4147-A177-3AD203B41FA5}">
                      <a16:colId xmlns:a16="http://schemas.microsoft.com/office/drawing/2014/main" val="1263120707"/>
                    </a:ext>
                  </a:extLst>
                </a:gridCol>
              </a:tblGrid>
              <a:tr h="601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Model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Accuracy (%)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Precision (%)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Recall (%)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F1 Score (%)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4758513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KNN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0.4926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0.1813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0.4926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0.6871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788420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SVM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3.0852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3.2829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3.0852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3.0635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7689147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RF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-0.8426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-0.8426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-0.8426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-0.8426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2164370"/>
                  </a:ext>
                </a:extLst>
              </a:tr>
              <a:tr h="6018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LR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0.4672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0.4547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0.4672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0.4672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1887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B743EE-624D-BC9A-67EE-C990FB93F72C}"/>
              </a:ext>
            </a:extLst>
          </p:cNvPr>
          <p:cNvSpPr txBox="1"/>
          <p:nvPr/>
        </p:nvSpPr>
        <p:spPr>
          <a:xfrm>
            <a:off x="1977217" y="2422476"/>
            <a:ext cx="853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Percentage change in model performance metrics after feature engineering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83D97-B8E8-A423-35B4-C47B3FA9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Testing Supervised Models with New Data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DE33A-86FE-5240-2238-A15C30A8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55" y="1690738"/>
            <a:ext cx="6560290" cy="45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Simulating User Feedback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07AC4-C4F5-FE49-7038-B855298E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88" y="1730132"/>
            <a:ext cx="8032824" cy="444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3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Supervised vs. Deep Learning Approaches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8DF47-8619-44F2-02F8-A0E0207B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18" y="1700980"/>
            <a:ext cx="8282763" cy="459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0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</a:t>
            </a:r>
            <a:r>
              <a:rPr lang="en-US" sz="3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iterature </a:t>
            </a:r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</a:t>
            </a:r>
            <a:r>
              <a:rPr lang="en-US" sz="3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eview 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0BDDD-7BA3-0371-E7B1-24CFEE4C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0" y="2054005"/>
            <a:ext cx="5310130" cy="2021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63AFB-F832-33AC-6BAA-AAE3D4DFA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28" y="3538965"/>
            <a:ext cx="4891489" cy="1211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CF9AF-18DC-8B3A-3220-DC0B55C7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18" y="4401009"/>
            <a:ext cx="4913523" cy="1724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C6CB72-6240-A7A0-64DE-845AC445D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63" y="4290345"/>
            <a:ext cx="5905041" cy="152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8DF11-53FF-F1AD-B729-3A8C1975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524" y="1803808"/>
            <a:ext cx="4891489" cy="17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Gaps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6CC4E-444A-9D7A-97F8-C98E3CF2CA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94310" marR="0" indent="-28575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Cross-Platform Adaptability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94310" marR="0" indent="-28575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Effect of Feature Engineering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94310" marR="0" indent="-28575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Comparison between Supervised and Deep Learning Approaches</a:t>
            </a:r>
            <a:endParaRPr lang="en-US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94310" marR="0" indent="-28575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User Feedback Integration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052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9F5BDA-DC76-919B-486D-060BD722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32" y="438024"/>
            <a:ext cx="9322935" cy="5981951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44632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BE6A5-A3B1-0CA3-A480-F6CAD9D7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77" y="1987108"/>
            <a:ext cx="9028646" cy="44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6B3D-744F-075C-9093-CF202B40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01" y="2810577"/>
            <a:ext cx="10646597" cy="30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BC067-D59B-758C-4815-78B0C012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76" y="1742173"/>
            <a:ext cx="6801527" cy="459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498A0-ADA3-336A-5588-F09FEBE40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C824-C0D0-F043-1187-F3C0BE7A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55A73-2EF1-3C86-05E8-3216F6AB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4" y="2384380"/>
            <a:ext cx="10516111" cy="34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4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14BAD-FEE9-91FB-C323-9FFD8CB9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D313-EBC6-6840-41BF-0BD45DDB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578"/>
            <a:ext cx="10511627" cy="101278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Exploratory Data Analysis (EDA)</a:t>
            </a:r>
            <a:endParaRPr lang="en-US" sz="30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CE79B-01F2-D2AF-BFE3-D462BD97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6" y="2456118"/>
            <a:ext cx="10242265" cy="34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100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189</TotalTime>
  <Words>144</Words>
  <Application>Microsoft Office PowerPoint</Application>
  <PresentationFormat>Widescreen</PresentationFormat>
  <Paragraphs>47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Retrospect</vt:lpstr>
      <vt:lpstr>PowerPoint Presentation</vt:lpstr>
      <vt:lpstr>Literature Review </vt:lpstr>
      <vt:lpstr>Gaps</vt:lpstr>
      <vt:lpstr>PowerPoint Presentation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Supervised Learning Models</vt:lpstr>
      <vt:lpstr>Supervised Learning Models</vt:lpstr>
      <vt:lpstr>Evaluating the Efficacy of Feature Engineering</vt:lpstr>
      <vt:lpstr>Testing Supervised Models with New Data</vt:lpstr>
      <vt:lpstr>Simulating User Feedback</vt:lpstr>
      <vt:lpstr>Supervised vs. Deep Learning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>Faryad</dc:creator>
  <cp:lastModifiedBy>Faryad</cp:lastModifiedBy>
  <cp:revision>14</cp:revision>
  <dcterms:created xsi:type="dcterms:W3CDTF">2024-04-14T00:45:25Z</dcterms:created>
  <dcterms:modified xsi:type="dcterms:W3CDTF">2024-08-22T17:26:18Z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